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handoutMasterIdLst>
    <p:handoutMasterId r:id="rId32"/>
  </p:handoutMasterIdLst>
  <p:sldIdLst>
    <p:sldId id="256" r:id="rId4"/>
    <p:sldId id="257" r:id="rId6"/>
    <p:sldId id="297" r:id="rId7"/>
    <p:sldId id="298" r:id="rId8"/>
    <p:sldId id="299" r:id="rId9"/>
    <p:sldId id="259" r:id="rId10"/>
    <p:sldId id="260" r:id="rId11"/>
    <p:sldId id="282" r:id="rId12"/>
    <p:sldId id="284" r:id="rId13"/>
    <p:sldId id="261" r:id="rId14"/>
    <p:sldId id="283" r:id="rId15"/>
    <p:sldId id="286" r:id="rId16"/>
    <p:sldId id="262" r:id="rId17"/>
    <p:sldId id="287" r:id="rId18"/>
    <p:sldId id="288" r:id="rId19"/>
    <p:sldId id="265" r:id="rId20"/>
    <p:sldId id="266" r:id="rId21"/>
    <p:sldId id="267" r:id="rId22"/>
    <p:sldId id="325" r:id="rId23"/>
    <p:sldId id="268" r:id="rId24"/>
    <p:sldId id="289" r:id="rId25"/>
    <p:sldId id="290" r:id="rId26"/>
    <p:sldId id="293" r:id="rId27"/>
    <p:sldId id="294" r:id="rId28"/>
    <p:sldId id="295" r:id="rId29"/>
    <p:sldId id="296" r:id="rId30"/>
    <p:sldId id="281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96649" autoAdjust="0"/>
  </p:normalViewPr>
  <p:slideViewPr>
    <p:cSldViewPr snapToGrid="0" snapToObjects="1">
      <p:cViewPr varScale="1">
        <p:scale>
          <a:sx n="116" d="100"/>
          <a:sy n="116" d="100"/>
        </p:scale>
        <p:origin x="6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458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2E02F-2FEC-4144-ADF2-01C8C6727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85AEF-543D-45ED-800F-7C7F8C67DB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9.png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2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48-d3jpos0s8jdo4os5e3pg.jpg"/>
          <p:cNvPicPr>
            <a:picLocks noChangeAspect="1"/>
          </p:cNvPicPr>
          <p:nvPr/>
        </p:nvPicPr>
        <p:blipFill>
          <a:blip r:embed="rId2"/>
          <a:srcRect t="2984" b="2984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5043" y="816576"/>
            <a:ext cx="10166769" cy="233143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乾隆与他的诗词</a:t>
            </a:r>
            <a:r>
              <a:rPr lang="en-US" altLang="zh-CN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——</a:t>
            </a:r>
            <a:endParaRPr lang="en-US" altLang="zh-CN" sz="4800" b="1" dirty="0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altLang="zh-CN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</a:t>
            </a:r>
            <a:r>
              <a:rPr lang="zh-CN" altLang="en-US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御制诗</a:t>
            </a:r>
            <a:r>
              <a:rPr lang="en-US" altLang="zh-CN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》</a:t>
            </a:r>
            <a:r>
              <a:rPr lang="zh-CN" altLang="en-US" sz="48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中乾隆四万诗的意象情感分析与词频生涯轨迹分析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3"/>
          <a:srcRect t="11400" r="14225"/>
          <a:stretch>
            <a:fillRect/>
          </a:stretch>
        </p:blipFill>
        <p:spPr>
          <a:xfrm>
            <a:off x="9344660" y="0"/>
            <a:ext cx="2847340" cy="334835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5038090"/>
            <a:ext cx="3166745" cy="97409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229360" y="5243830"/>
            <a:ext cx="2584450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1229360" y="5238750"/>
            <a:ext cx="2820035" cy="5581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汇报人：祁思源</a:t>
            </a:r>
            <a:endParaRPr lang="en-US" sz="1600" dirty="0" err="1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小组成员：宋子旻 任宇轩 沈杰</a:t>
            </a:r>
            <a:endParaRPr lang="en-US" sz="1600" dirty="0" err="1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29360" y="5698490"/>
            <a:ext cx="2585085" cy="3067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汇报日期：2025/12/05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10-09-19:28:51-d3jposos8jdo4os5e4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270" y="1929130"/>
            <a:ext cx="7316470" cy="462534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10-09-19:28:50-d3jposgs8jdo4os5e3u0.png"/>
          <p:cNvPicPr>
            <a:picLocks noChangeAspect="1"/>
          </p:cNvPicPr>
          <p:nvPr/>
        </p:nvPicPr>
        <p:blipFill>
          <a:blip r:embed="rId6"/>
          <a:srcRect r="36787" b="-30769"/>
          <a:stretch>
            <a:fillRect/>
          </a:stretch>
        </p:blipFill>
        <p:spPr>
          <a:xfrm>
            <a:off x="860425" y="2947670"/>
            <a:ext cx="3150235" cy="400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分词与结构化处理规则</a:t>
            </a:r>
            <a:endParaRPr lang="en-US" sz="44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6850" y="2184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将古汉语诗歌转化为机器可理解的结构化数据</a:t>
            </a:r>
            <a:endParaRPr lang="en-US" sz="2400" dirty="0">
              <a:solidFill>
                <a:srgbClr val="A0522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57300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6383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228600"/>
                </a:moveTo>
                <a:lnTo>
                  <a:pt x="136178" y="263872"/>
                </a:lnTo>
                <a:cubicBezTo>
                  <a:pt x="124926" y="259497"/>
                  <a:pt x="112782" y="257175"/>
                  <a:pt x="100013" y="257175"/>
                </a:cubicBezTo>
                <a:cubicBezTo>
                  <a:pt x="44738" y="257175"/>
                  <a:pt x="0" y="301913"/>
                  <a:pt x="0" y="357188"/>
                </a:cubicBezTo>
                <a:cubicBezTo>
                  <a:pt x="0" y="412462"/>
                  <a:pt x="44738" y="457200"/>
                  <a:pt x="100013" y="457200"/>
                </a:cubicBezTo>
                <a:cubicBezTo>
                  <a:pt x="155287" y="457200"/>
                  <a:pt x="200025" y="412462"/>
                  <a:pt x="200025" y="357188"/>
                </a:cubicBezTo>
                <a:cubicBezTo>
                  <a:pt x="200025" y="344418"/>
                  <a:pt x="197614" y="332274"/>
                  <a:pt x="193328" y="321022"/>
                </a:cubicBezTo>
                <a:lnTo>
                  <a:pt x="445770" y="68580"/>
                </a:lnTo>
                <a:cubicBezTo>
                  <a:pt x="452110" y="62240"/>
                  <a:pt x="452110" y="52060"/>
                  <a:pt x="445770" y="45720"/>
                </a:cubicBezTo>
                <a:cubicBezTo>
                  <a:pt x="420499" y="20449"/>
                  <a:pt x="379601" y="20449"/>
                  <a:pt x="354330" y="45720"/>
                </a:cubicBezTo>
                <a:lnTo>
                  <a:pt x="228600" y="171450"/>
                </a:lnTo>
                <a:lnTo>
                  <a:pt x="193328" y="136178"/>
                </a:lnTo>
                <a:cubicBezTo>
                  <a:pt x="197703" y="124926"/>
                  <a:pt x="200025" y="112782"/>
                  <a:pt x="200025" y="100013"/>
                </a:cubicBezTo>
                <a:cubicBezTo>
                  <a:pt x="200025" y="44738"/>
                  <a:pt x="155287" y="0"/>
                  <a:pt x="100013" y="0"/>
                </a:cubicBezTo>
                <a:cubicBezTo>
                  <a:pt x="44738" y="0"/>
                  <a:pt x="0" y="44738"/>
                  <a:pt x="0" y="100013"/>
                </a:cubicBezTo>
                <a:cubicBezTo>
                  <a:pt x="0" y="155287"/>
                  <a:pt x="44738" y="200025"/>
                  <a:pt x="100013" y="200025"/>
                </a:cubicBezTo>
                <a:cubicBezTo>
                  <a:pt x="112782" y="200025"/>
                  <a:pt x="124926" y="197614"/>
                  <a:pt x="136178" y="193328"/>
                </a:cubicBezTo>
                <a:lnTo>
                  <a:pt x="171450" y="228600"/>
                </a:lnTo>
                <a:close/>
                <a:moveTo>
                  <a:pt x="258872" y="316022"/>
                </a:moveTo>
                <a:lnTo>
                  <a:pt x="354330" y="411480"/>
                </a:lnTo>
                <a:cubicBezTo>
                  <a:pt x="379601" y="436751"/>
                  <a:pt x="420499" y="436751"/>
                  <a:pt x="445770" y="411480"/>
                </a:cubicBezTo>
                <a:cubicBezTo>
                  <a:pt x="452110" y="405140"/>
                  <a:pt x="452110" y="394960"/>
                  <a:pt x="445770" y="388620"/>
                </a:cubicBezTo>
                <a:lnTo>
                  <a:pt x="316022" y="258872"/>
                </a:lnTo>
                <a:lnTo>
                  <a:pt x="258872" y="316022"/>
                </a:lnTo>
                <a:close/>
                <a:moveTo>
                  <a:pt x="57150" y="100013"/>
                </a:moveTo>
                <a:cubicBezTo>
                  <a:pt x="57150" y="76356"/>
                  <a:pt x="76356" y="57150"/>
                  <a:pt x="100012" y="57150"/>
                </a:cubicBezTo>
                <a:cubicBezTo>
                  <a:pt x="123669" y="57150"/>
                  <a:pt x="142875" y="76356"/>
                  <a:pt x="142875" y="100012"/>
                </a:cubicBezTo>
                <a:cubicBezTo>
                  <a:pt x="142875" y="123669"/>
                  <a:pt x="123669" y="142875"/>
                  <a:pt x="100013" y="142875"/>
                </a:cubicBezTo>
                <a:cubicBezTo>
                  <a:pt x="76356" y="142875"/>
                  <a:pt x="57150" y="123669"/>
                  <a:pt x="57150" y="100013"/>
                </a:cubicBezTo>
                <a:close/>
                <a:moveTo>
                  <a:pt x="100013" y="314325"/>
                </a:moveTo>
                <a:cubicBezTo>
                  <a:pt x="123669" y="314325"/>
                  <a:pt x="142875" y="333531"/>
                  <a:pt x="142875" y="357188"/>
                </a:cubicBezTo>
                <a:cubicBezTo>
                  <a:pt x="142875" y="380844"/>
                  <a:pt x="123669" y="400050"/>
                  <a:pt x="100013" y="400050"/>
                </a:cubicBezTo>
                <a:cubicBezTo>
                  <a:pt x="76356" y="400050"/>
                  <a:pt x="57150" y="380844"/>
                  <a:pt x="57150" y="357188"/>
                </a:cubicBezTo>
                <a:cubicBezTo>
                  <a:pt x="57150" y="333531"/>
                  <a:pt x="76356" y="314325"/>
                  <a:pt x="100012" y="314325"/>
                </a:cubicBezTo>
                <a:close/>
              </a:path>
            </a:pathLst>
          </a:custGeom>
          <a:solidFill>
            <a:srgbClr val="8B451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343501" y="4292600"/>
            <a:ext cx="104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文本清洗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39700" y="4775200"/>
            <a:ext cx="343916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人工</a:t>
            </a:r>
            <a:r>
              <a:rPr 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制定</a:t>
            </a:r>
            <a:r>
              <a:rPr lang="zh-CN" alt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清洗</a:t>
            </a:r>
            <a:r>
              <a:rPr 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规范 ，</a:t>
            </a:r>
            <a:r>
              <a:rPr lang="zh-CN" alt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编写</a:t>
            </a:r>
            <a:r>
              <a:rPr lang="en-US" altLang="zh-CN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</a:t>
            </a:r>
            <a:r>
              <a:rPr lang="zh-CN" alt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程序进行</a:t>
            </a:r>
            <a:r>
              <a:rPr 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剔除批注、夹注，保留纯净文本。</a:t>
            </a:r>
            <a:endParaRPr lang="en-US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752850" y="38100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486400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8674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A0522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5572601" y="4292600"/>
            <a:ext cx="104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精准分词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205605" y="4775200"/>
            <a:ext cx="377507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采用 jieba+自定义帝王词典 ，保留“朕”、“瀛台”等专有称谓。</a:t>
            </a:r>
            <a:endParaRPr lang="en-US" sz="18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81950" y="3810000"/>
            <a:ext cx="68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715500" y="2971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6B8E2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00965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6B8E2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9685179" y="4165600"/>
            <a:ext cx="1282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结构化输出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67395" y="4648200"/>
            <a:ext cx="3627755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以“一首一文件”编号，输出含 [诗ID, 分词序列, 意象词列表] 的字段。</a:t>
            </a:r>
            <a:endParaRPr lang="en-US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365285"/>
            <a:ext cx="11512549" cy="61274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342265"/>
            <a:ext cx="10888345" cy="5187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490" y="1827530"/>
            <a:ext cx="10232390" cy="4874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50-d3jposgs8jdo4os5e3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05" y="1597660"/>
            <a:ext cx="2840990" cy="2840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92730" y="4592955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zh-CN" sz="34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分词与词频统计</a:t>
            </a:r>
            <a:endParaRPr lang="en-US" sz="3400" dirty="0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59542" y="2292350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69230"/>
            <a:ext cx="12192000" cy="159893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4">
            <a:alphaModFix amt="89000"/>
          </a:blip>
          <a:srcRect t="11400" r="14225"/>
          <a:stretch>
            <a:fillRect/>
          </a:stretch>
        </p:blipFill>
        <p:spPr>
          <a:xfrm>
            <a:off x="9844405" y="0"/>
            <a:ext cx="2347595" cy="27609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35" y="1597660"/>
            <a:ext cx="2490470" cy="54546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75" y="3536315"/>
            <a:ext cx="2490470" cy="545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 descr="图片包含 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659890"/>
            <a:ext cx="3700145" cy="37001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 1"/>
          <p:cNvSpPr/>
          <p:nvPr/>
        </p:nvSpPr>
        <p:spPr>
          <a:xfrm>
            <a:off x="1422400" y="692150"/>
            <a:ext cx="54292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自然意象与政务纪实交融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7" name="Text 3"/>
          <p:cNvSpPr/>
          <p:nvPr/>
        </p:nvSpPr>
        <p:spPr>
          <a:xfrm>
            <a:off x="5022850" y="2449511"/>
            <a:ext cx="4775200" cy="2254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乾隆诗词高频词统计显示，</a:t>
            </a:r>
            <a:r>
              <a:rPr lang="zh-CN" alt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“人”“月”“山”“风”“水”</a:t>
            </a: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自然意象词汇占据前列，体现其继承古典诗歌借景抒怀的传统；同时“巡抚”“奏报”“总督”等政务词汇频繁出现，反映诗歌作为记载巡幸、祭祀与日常理政的文本载体。诗中常见“江南”“西山”“避暑山庄”等地名，与其南巡北狩经历紧密相关，而“题董邦达”“画意”等词汇则凸显其以诗题画的艺术趣味。</a:t>
            </a:r>
            <a:endParaRPr lang="en-US" sz="18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3"/>
          <p:cNvSpPr/>
          <p:nvPr/>
        </p:nvSpPr>
        <p:spPr>
          <a:xfrm>
            <a:off x="1143000" y="2309494"/>
            <a:ext cx="4775200" cy="207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诗歌中</a:t>
            </a:r>
            <a:r>
              <a:rPr lang="zh-CN" alt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“不可”“不知”“试看”</a:t>
            </a: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等词汇呈现沉吟说理的风格，而</a:t>
            </a:r>
            <a:r>
              <a:rPr lang="zh-CN" alt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“祈年”“望雨”“麦收”</a:t>
            </a: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等农事词汇，则体现其对民生收成的关切。乾隆诗词融合了治国理政的帝王意识与鉴赏山水的文人情怀，形成政治与审美交织的独特诗风，兼具宫廷性、纪实性与自然审美趣味。</a:t>
            </a:r>
            <a:endParaRPr lang="en-US" sz="18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184650" y="647700"/>
            <a:ext cx="5111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帝王视角与文人雅趣结合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pic>
        <p:nvPicPr>
          <p:cNvPr id="6" name="图片 5" descr="wordclou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15" y="1369060"/>
            <a:ext cx="5138420" cy="5138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50-d3jposgs8jdo4os5e3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05" y="1597660"/>
            <a:ext cx="2840990" cy="2840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92730" y="4592955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zh-CN" sz="34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意象分析</a:t>
            </a:r>
            <a:endParaRPr lang="en-US" sz="3400" dirty="0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59542" y="2292350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69230"/>
            <a:ext cx="12192000" cy="159893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4">
            <a:alphaModFix amt="89000"/>
          </a:blip>
          <a:srcRect t="11400" r="14225"/>
          <a:stretch>
            <a:fillRect/>
          </a:stretch>
        </p:blipFill>
        <p:spPr>
          <a:xfrm>
            <a:off x="9844405" y="0"/>
            <a:ext cx="2347595" cy="27609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35" y="1597660"/>
            <a:ext cx="2490470" cy="54546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75" y="3536315"/>
            <a:ext cx="2490470" cy="545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4000" y="1854200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自然意象偏好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565400"/>
            <a:ext cx="659638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3645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乾隆诗中，</a:t>
            </a:r>
            <a:r>
              <a:rPr lang="zh-CN" alt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“ 山 ”</a:t>
            </a:r>
            <a:r>
              <a:rPr lang="en-US" sz="2000" dirty="0">
                <a:solidFill>
                  <a:srgbClr val="3645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以1607次居首，其后为</a:t>
            </a:r>
            <a:r>
              <a:rPr lang="zh-CN" alt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“水”、“云”、“雪”、“松”</a:t>
            </a:r>
            <a:r>
              <a:rPr lang="en-US" sz="2000" dirty="0">
                <a:solidFill>
                  <a:srgbClr val="36454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。共现网络显示“ 山-云 ”与“ 雪-梅 ”搭配最紧密，反映其对“高山仰止”与“寒雪傲梅”两大意境的偏爱，投射帝王威权与自励人格。</a:t>
            </a:r>
            <a:endParaRPr lang="en-US" sz="2000" dirty="0">
              <a:solidFill>
                <a:srgbClr val="36454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54000" y="4089400"/>
            <a:ext cx="2667000" cy="914400"/>
          </a:xfrm>
          <a:custGeom>
            <a:avLst/>
            <a:gdLst/>
            <a:ahLst/>
            <a:cxnLst/>
            <a:rect l="l" t="t" r="r" b="b"/>
            <a:pathLst>
              <a:path w="2667000" h="914400">
                <a:moveTo>
                  <a:pt x="101599" y="0"/>
                </a:moveTo>
                <a:lnTo>
                  <a:pt x="2565401" y="0"/>
                </a:lnTo>
                <a:cubicBezTo>
                  <a:pt x="2621513" y="0"/>
                  <a:pt x="2667000" y="45487"/>
                  <a:pt x="2667000" y="101599"/>
                </a:cubicBezTo>
                <a:lnTo>
                  <a:pt x="2667000" y="812801"/>
                </a:lnTo>
                <a:cubicBezTo>
                  <a:pt x="2667000" y="868913"/>
                  <a:pt x="2621513" y="914400"/>
                  <a:pt x="2565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49250" y="4241800"/>
            <a:ext cx="2476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8B451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高山仰止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61950" y="4597400"/>
            <a:ext cx="2451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山 &amp; 云</a:t>
            </a:r>
            <a:endParaRPr lang="en-US" sz="20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124200" y="4089400"/>
            <a:ext cx="2667000" cy="914400"/>
          </a:xfrm>
          <a:custGeom>
            <a:avLst/>
            <a:gdLst/>
            <a:ahLst/>
            <a:cxnLst/>
            <a:rect l="l" t="t" r="r" b="b"/>
            <a:pathLst>
              <a:path w="2667000" h="914400">
                <a:moveTo>
                  <a:pt x="101599" y="0"/>
                </a:moveTo>
                <a:lnTo>
                  <a:pt x="2565401" y="0"/>
                </a:lnTo>
                <a:cubicBezTo>
                  <a:pt x="2621513" y="0"/>
                  <a:pt x="2667000" y="45487"/>
                  <a:pt x="2667000" y="101599"/>
                </a:cubicBezTo>
                <a:lnTo>
                  <a:pt x="2667000" y="812801"/>
                </a:lnTo>
                <a:cubicBezTo>
                  <a:pt x="2667000" y="868913"/>
                  <a:pt x="2621513" y="914400"/>
                  <a:pt x="2565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B8E2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3219450" y="4241800"/>
            <a:ext cx="2476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6B8E2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寒雪傲梅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232150" y="4597400"/>
            <a:ext cx="2451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雪 &amp; 梅</a:t>
            </a:r>
            <a:endParaRPr lang="en-US" sz="20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7" name="图片 16" descr="男子的脸部特写与配字黑白照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401" y="370840"/>
            <a:ext cx="3559293" cy="6267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四君子之选：乾隆的帝王自喻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6850" y="22606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在“梅兰竹菊”中，竹以其虚心有节的品格，成为乾隆的自我投射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3683000"/>
            <a:ext cx="2527300" cy="1524000"/>
          </a:xfrm>
          <a:custGeom>
            <a:avLst/>
            <a:gdLst/>
            <a:ahLst/>
            <a:cxnLst/>
            <a:rect l="l" t="t" r="r" b="b"/>
            <a:pathLst>
              <a:path w="2527300" h="1524000">
                <a:moveTo>
                  <a:pt x="101605" y="0"/>
                </a:moveTo>
                <a:lnTo>
                  <a:pt x="2425695" y="0"/>
                </a:lnTo>
                <a:cubicBezTo>
                  <a:pt x="2481810" y="0"/>
                  <a:pt x="2527300" y="45490"/>
                  <a:pt x="2527300" y="101605"/>
                </a:cubicBezTo>
                <a:lnTo>
                  <a:pt x="2527300" y="1422395"/>
                </a:lnTo>
                <a:cubicBezTo>
                  <a:pt x="2527300" y="1478510"/>
                  <a:pt x="2481810" y="1524000"/>
                  <a:pt x="24256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81000" y="3835719"/>
            <a:ext cx="2273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梅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4292758"/>
            <a:ext cx="2209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频次: 96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19100" y="4648358"/>
            <a:ext cx="21971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南巡春咏，吸纳江南文化符号。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181350" y="2921000"/>
            <a:ext cx="4965700" cy="2286000"/>
          </a:xfrm>
          <a:custGeom>
            <a:avLst/>
            <a:gdLst/>
            <a:ahLst/>
            <a:cxnLst/>
            <a:rect l="l" t="t" r="r" b="b"/>
            <a:pathLst>
              <a:path w="5143500" h="2286000">
                <a:moveTo>
                  <a:pt x="101590" y="0"/>
                </a:moveTo>
                <a:lnTo>
                  <a:pt x="5041910" y="0"/>
                </a:lnTo>
                <a:cubicBezTo>
                  <a:pt x="5098017" y="0"/>
                  <a:pt x="5143500" y="45483"/>
                  <a:pt x="5143500" y="101590"/>
                </a:cubicBezTo>
                <a:lnTo>
                  <a:pt x="5143500" y="2184410"/>
                </a:lnTo>
                <a:cubicBezTo>
                  <a:pt x="5143500" y="2240517"/>
                  <a:pt x="5098017" y="2286000"/>
                  <a:pt x="50419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B4513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3180556" y="3302000"/>
            <a:ext cx="4965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竹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237706" y="3860800"/>
            <a:ext cx="485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频次: </a:t>
            </a:r>
            <a:r>
              <a:rPr lang="en-US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893</a:t>
            </a: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250406" y="4378325"/>
            <a:ext cx="4826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自号“稽古右文之主”，</a:t>
            </a:r>
            <a:endParaRPr lang="en-US" sz="20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建“竹炉山房”品茶，以竹喻己。</a:t>
            </a:r>
            <a:endParaRPr lang="en-US" sz="20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541862" y="3683000"/>
            <a:ext cx="1625600" cy="1524000"/>
          </a:xfrm>
          <a:custGeom>
            <a:avLst/>
            <a:gdLst/>
            <a:ahLst/>
            <a:cxnLst/>
            <a:rect l="l" t="t" r="r" b="b"/>
            <a:pathLst>
              <a:path w="1625600" h="1524000">
                <a:moveTo>
                  <a:pt x="101605" y="0"/>
                </a:moveTo>
                <a:lnTo>
                  <a:pt x="1523995" y="0"/>
                </a:lnTo>
                <a:cubicBezTo>
                  <a:pt x="1580110" y="0"/>
                  <a:pt x="1625600" y="45490"/>
                  <a:pt x="1625600" y="101605"/>
                </a:cubicBezTo>
                <a:lnTo>
                  <a:pt x="1625600" y="1422395"/>
                </a:lnTo>
                <a:cubicBezTo>
                  <a:pt x="1625600" y="1478510"/>
                  <a:pt x="1580110" y="1524000"/>
                  <a:pt x="1523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668862" y="3835719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菊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700612" y="4292758"/>
            <a:ext cx="130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频次: 53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706962" y="4648358"/>
            <a:ext cx="1295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象征晚节与隐逸。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468134" y="3683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101607" y="0"/>
                </a:moveTo>
                <a:lnTo>
                  <a:pt x="1371593" y="0"/>
                </a:lnTo>
                <a:cubicBezTo>
                  <a:pt x="1427709" y="0"/>
                  <a:pt x="1473200" y="45491"/>
                  <a:pt x="1473200" y="101607"/>
                </a:cubicBezTo>
                <a:lnTo>
                  <a:pt x="1473200" y="1422393"/>
                </a:lnTo>
                <a:cubicBezTo>
                  <a:pt x="1473200" y="1478509"/>
                  <a:pt x="1427709" y="1524000"/>
                  <a:pt x="1371593" y="1524000"/>
                </a:cubicBezTo>
                <a:lnTo>
                  <a:pt x="101607" y="1524000"/>
                </a:lnTo>
                <a:cubicBezTo>
                  <a:pt x="45491" y="1524000"/>
                  <a:pt x="0" y="1478509"/>
                  <a:pt x="0" y="14223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10595134" y="3835719"/>
            <a:ext cx="1219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0522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626884" y="4292758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频次: 21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33234" y="4648358"/>
            <a:ext cx="1143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象征君子之德。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42165" cy="6886575"/>
          </a:xfrm>
          <a:prstGeom prst="rect">
            <a:avLst/>
          </a:prstGeom>
        </p:spPr>
      </p:pic>
      <p:pic>
        <p:nvPicPr>
          <p:cNvPr id="4" name="图片 3" descr="bf9d2800-b8c4-47bf-be41-16ebae42d2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2097405"/>
            <a:ext cx="11168380" cy="5292725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 rot="10800000">
            <a:off x="1251585" y="153670"/>
            <a:ext cx="312420" cy="615378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1"/>
          <p:cNvSpPr/>
          <p:nvPr/>
        </p:nvSpPr>
        <p:spPr>
          <a:xfrm>
            <a:off x="-381635" y="399415"/>
            <a:ext cx="949388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（月：出现次数达到了惊人的5534次！）</a:t>
            </a:r>
            <a:endParaRPr lang="zh-CN" altLang="en-US" sz="24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44415" y="2230755"/>
            <a:ext cx="3092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自然景物意象频次柱状图</a:t>
            </a:r>
            <a:endParaRPr lang="zh-CN" alt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4688205"/>
            <a:ext cx="12192000" cy="21799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3">
            <a:alphaModFix amt="89000"/>
          </a:blip>
          <a:srcRect t="11400" r="14225"/>
          <a:stretch>
            <a:fillRect/>
          </a:stretch>
        </p:blipFill>
        <p:spPr>
          <a:xfrm>
            <a:off x="10067925" y="0"/>
            <a:ext cx="2124075" cy="249809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531485" y="412750"/>
            <a:ext cx="55626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5531485" y="412750"/>
            <a:ext cx="556260" cy="120015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187950" y="1501775"/>
            <a:ext cx="1069975" cy="24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196330" y="915670"/>
            <a:ext cx="763270" cy="10109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6196330" y="915670"/>
            <a:ext cx="763270" cy="101092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6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录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1019810"/>
            <a:ext cx="1470025" cy="321945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90" y="681990"/>
            <a:ext cx="1470025" cy="32194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10-09-19:28:50-d3jposgs8jdo4os5e3v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655" y="4533265"/>
            <a:ext cx="2026285" cy="206121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" y="2382520"/>
            <a:ext cx="4894580" cy="85979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815205"/>
            <a:ext cx="12192000" cy="2179955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352675"/>
            <a:ext cx="4894580" cy="859790"/>
          </a:xfrm>
          <a:prstGeom prst="rect">
            <a:avLst/>
          </a:prstGeom>
        </p:spPr>
      </p:pic>
      <p:pic>
        <p:nvPicPr>
          <p:cNvPr id="15" name="Image 8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" y="3399155"/>
            <a:ext cx="4894580" cy="859790"/>
          </a:xfrm>
          <a:prstGeom prst="rect">
            <a:avLst/>
          </a:prstGeom>
        </p:spPr>
      </p:pic>
      <p:pic>
        <p:nvPicPr>
          <p:cNvPr id="16" name="Image 9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3369310"/>
            <a:ext cx="4894580" cy="859790"/>
          </a:xfrm>
          <a:prstGeom prst="rect">
            <a:avLst/>
          </a:prstGeom>
        </p:spPr>
      </p:pic>
      <p:pic>
        <p:nvPicPr>
          <p:cNvPr id="17" name="Image 10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80" y="4434840"/>
            <a:ext cx="4894580" cy="859790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1594485" y="2470150"/>
            <a:ext cx="842645" cy="617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2284095" y="2529840"/>
            <a:ext cx="3701415" cy="4134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6616065" y="2440305"/>
            <a:ext cx="842645" cy="617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7305675" y="2499995"/>
            <a:ext cx="3701415" cy="4134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数据采集与清洗</a:t>
            </a:r>
            <a:endParaRPr lang="en-US" altLang="zh-CN" sz="1600" dirty="0"/>
          </a:p>
        </p:txBody>
      </p:sp>
      <p:sp>
        <p:nvSpPr>
          <p:cNvPr id="22" name="Text 9"/>
          <p:cNvSpPr/>
          <p:nvPr/>
        </p:nvSpPr>
        <p:spPr>
          <a:xfrm>
            <a:off x="1594485" y="3486785"/>
            <a:ext cx="842645" cy="617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r>
              <a:rPr lang="en-US" sz="4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3" name="Text 10"/>
          <p:cNvSpPr/>
          <p:nvPr/>
        </p:nvSpPr>
        <p:spPr>
          <a:xfrm>
            <a:off x="2284095" y="3546475"/>
            <a:ext cx="3701415" cy="7927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分词与词频统计</a:t>
            </a:r>
            <a:endParaRPr lang="en-US" altLang="zh-CN" sz="2000" dirty="0">
              <a:solidFill>
                <a:srgbClr val="4E513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4" name="Text 11"/>
          <p:cNvSpPr/>
          <p:nvPr/>
        </p:nvSpPr>
        <p:spPr>
          <a:xfrm>
            <a:off x="6616065" y="3456940"/>
            <a:ext cx="842645" cy="617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r>
              <a:rPr lang="en-US" sz="4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5" name="Text 12"/>
          <p:cNvSpPr/>
          <p:nvPr/>
        </p:nvSpPr>
        <p:spPr>
          <a:xfrm>
            <a:off x="7305675" y="3516630"/>
            <a:ext cx="3701415" cy="4134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意象分析 </a:t>
            </a:r>
            <a:endParaRPr lang="en-US" sz="1600" dirty="0"/>
          </a:p>
        </p:txBody>
      </p:sp>
      <p:sp>
        <p:nvSpPr>
          <p:cNvPr id="26" name="Text 13"/>
          <p:cNvSpPr/>
          <p:nvPr/>
        </p:nvSpPr>
        <p:spPr>
          <a:xfrm>
            <a:off x="1594485" y="4522470"/>
            <a:ext cx="842645" cy="617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r>
              <a:rPr lang="en-US" sz="4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7" name="Text 14"/>
          <p:cNvSpPr/>
          <p:nvPr/>
        </p:nvSpPr>
        <p:spPr>
          <a:xfrm>
            <a:off x="2284095" y="4582160"/>
            <a:ext cx="3701415" cy="41344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情感分析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50-d3jposgs8jdo4os5e3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05" y="1597660"/>
            <a:ext cx="2840990" cy="2840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92730" y="4592955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4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情感分析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259542" y="2292350"/>
            <a:ext cx="1618942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69230"/>
            <a:ext cx="12192000" cy="159893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4">
            <a:alphaModFix amt="89000"/>
          </a:blip>
          <a:srcRect t="11400" r="14225"/>
          <a:stretch>
            <a:fillRect/>
          </a:stretch>
        </p:blipFill>
        <p:spPr>
          <a:xfrm>
            <a:off x="9844405" y="0"/>
            <a:ext cx="2347595" cy="27609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35" y="1597660"/>
            <a:ext cx="2490470" cy="54546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75" y="3536315"/>
            <a:ext cx="2490470" cy="5454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4" name="图片 3" descr="图形用户界面, 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511810"/>
            <a:ext cx="6517640" cy="34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 descr="图形用户界面, 网站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2965450"/>
            <a:ext cx="6988175" cy="3712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5065" cy="4785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15" y="1198880"/>
            <a:ext cx="9363710" cy="44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85" y="2348865"/>
            <a:ext cx="10034270" cy="478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77851"/>
            <a:ext cx="11948197" cy="569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1460500" y="614578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整体情感倾向：积极平稳，中性为主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pic>
        <p:nvPicPr>
          <p:cNvPr id="6" name="图片 5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" y="1981200"/>
            <a:ext cx="6515379" cy="335417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44790" y="2470785"/>
            <a:ext cx="3848735" cy="2374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18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乾隆诗词平均情感倾向分数为0.1636，整体呈略偏积极态势。其中积极词语占27.00%，消极词语仅占10.14%，而中性词语高达62.87%，说明其作品情感表达总体平和，以写景、叙事与议论为主，并非强烈的情感宣泄</a:t>
            </a:r>
            <a:r>
              <a:rPr lang="en-US" sz="18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800" b="1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71370" y="5113655"/>
            <a:ext cx="8453755" cy="23749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p.s.</a:t>
            </a: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每首诗的</a:t>
            </a:r>
            <a:r>
              <a:rPr 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情感倾向分数</a:t>
            </a: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计算</a:t>
            </a:r>
            <a:r>
              <a:rPr 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:</a:t>
            </a: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（积极词语</a:t>
            </a:r>
            <a:r>
              <a:rPr lang="en-US" altLang="zh-CN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-</a:t>
            </a: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消极词语）</a:t>
            </a:r>
            <a:r>
              <a:rPr lang="en-US" altLang="zh-CN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/</a:t>
            </a:r>
            <a:r>
              <a:rPr lang="zh-CN" altLang="en-US" sz="16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分词总数</a:t>
            </a:r>
            <a:endParaRPr lang="zh-CN" altLang="en-US" sz="1600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 descr="图表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55" y="1840230"/>
            <a:ext cx="8228965" cy="42373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47750" y="704215"/>
            <a:ext cx="843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词汇情感特点：积极与消极词的文学功能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7" name="Text 2"/>
          <p:cNvSpPr/>
          <p:nvPr/>
        </p:nvSpPr>
        <p:spPr>
          <a:xfrm>
            <a:off x="217805" y="2286635"/>
            <a:ext cx="4262755" cy="2825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</a:t>
            </a:r>
            <a:r>
              <a:rPr lang="en-US" sz="20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积极词汇如“人”“天”“分明”等，多关联治理、自然与正面评价；消极词汇如“不可”“不知”等，常伴随疑问、限制或客观描写，未必表达负面情绪，反而多承担中性文学功能。这一用词特点反映出乾隆诗中情绪词汇往往服务于写景说理，而非单纯抒情。</a:t>
            </a:r>
            <a:endParaRPr lang="en-US" sz="2000" b="1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5" name="图片 4" descr="图片包含 白板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27892"/>
            <a:ext cx="6281031" cy="28022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47750" y="704215"/>
            <a:ext cx="9194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情感表达风格：帝王书写中的节制与肯定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7" name="Text 2"/>
          <p:cNvSpPr/>
          <p:nvPr/>
        </p:nvSpPr>
        <p:spPr>
          <a:xfrm>
            <a:off x="6989445" y="2030095"/>
            <a:ext cx="4867910" cy="2825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</a:t>
            </a:r>
            <a:r>
              <a:rPr lang="en-US" sz="20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量中性词（如“月”“山”“行宫”）进一步体现其诗注重纪实与写景。情感虽整体偏积极，但庄重节制，在平和叙述中融入对民生、文化成就的肯定。这种情感结构呼应了乾隆作为统治者的身份——在文学表达中兼顾帝王视角的审慎与对治理的积极认同</a:t>
            </a:r>
            <a:r>
              <a:rPr lang="zh-CN" altLang="en-US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b="1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48-d3jpos0s8jdo4os5e3pg.jpg"/>
          <p:cNvPicPr>
            <a:picLocks noChangeAspect="1"/>
          </p:cNvPicPr>
          <p:nvPr/>
        </p:nvPicPr>
        <p:blipFill>
          <a:blip r:embed="rId2"/>
          <a:srcRect t="2984" b="2984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735" y="1236345"/>
            <a:ext cx="9298940" cy="214566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19735" y="1236345"/>
            <a:ext cx="9298940" cy="21456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7380" y="2313940"/>
            <a:ext cx="693928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27380" y="2313940"/>
            <a:ext cx="693928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66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b="1" dirty="0"/>
          </a:p>
        </p:txBody>
      </p:sp>
      <p:sp>
        <p:nvSpPr>
          <p:cNvPr id="7" name="Shape 4"/>
          <p:cNvSpPr/>
          <p:nvPr/>
        </p:nvSpPr>
        <p:spPr>
          <a:xfrm>
            <a:off x="627380" y="1450340"/>
            <a:ext cx="823531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27380" y="1450340"/>
            <a:ext cx="823531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10-09-19:28:48-d3jpos0s8jdo4os5e3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" y="5078095"/>
            <a:ext cx="3166745" cy="97409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996315" y="5283835"/>
            <a:ext cx="2584450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996315" y="5283835"/>
            <a:ext cx="2584450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祁思源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996315" y="5644515"/>
            <a:ext cx="2585085" cy="2215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汇报日期：2025/12/05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4"/>
          <a:srcRect t="11400" r="14225"/>
          <a:stretch>
            <a:fillRect/>
          </a:stretch>
        </p:blipFill>
        <p:spPr>
          <a:xfrm>
            <a:off x="9103360" y="0"/>
            <a:ext cx="3088640" cy="363220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09-19:28:50-d3jposgs8jdo4os5e3u0.png"/>
          <p:cNvPicPr>
            <a:picLocks noChangeAspect="1"/>
          </p:cNvPicPr>
          <p:nvPr/>
        </p:nvPicPr>
        <p:blipFill>
          <a:blip r:embed="rId5"/>
          <a:srcRect r="36787" b="-30769"/>
          <a:stretch>
            <a:fillRect/>
          </a:stretch>
        </p:blipFill>
        <p:spPr>
          <a:xfrm>
            <a:off x="809625" y="3609975"/>
            <a:ext cx="3150235" cy="40068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09-19:29:00-d3jpov0s8jdo4os5e48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430" y="1449705"/>
            <a:ext cx="4279900" cy="5175885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10-09-19:28:50-d3jposgs8jdo4os5e3v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810" y="4010660"/>
            <a:ext cx="2228850" cy="2266950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0" y="975995"/>
            <a:ext cx="2163445" cy="473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4" name="Image 0" descr="https://kimi-img.moonshot.cn/pub/slides/slides_tmpl/image/25-10-09-19:28:50-d3jposgs8jdo4os5e3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05" y="1597660"/>
            <a:ext cx="2840990" cy="2840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259542" y="2292350"/>
            <a:ext cx="1618942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0"/>
          <p:cNvSpPr/>
          <p:nvPr/>
        </p:nvSpPr>
        <p:spPr>
          <a:xfrm>
            <a:off x="2792730" y="4592955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4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研究背景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sp>
        <p:nvSpPr>
          <p:cNvPr id="4" name="Text 6"/>
          <p:cNvSpPr/>
          <p:nvPr/>
        </p:nvSpPr>
        <p:spPr>
          <a:xfrm>
            <a:off x="5467985" y="2590165"/>
            <a:ext cx="5725795" cy="28949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    </a:t>
            </a:r>
            <a:r>
              <a:rPr lang="zh-CN" altLang="en-US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乾隆皇帝（清高宗，</a:t>
            </a:r>
            <a:r>
              <a:rPr lang="en-US" altLang="zh-CN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1711–1799</a:t>
            </a:r>
            <a:r>
              <a:rPr lang="zh-CN" altLang="en-US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）是中国历史上创作最丰的诗人，其</a:t>
            </a:r>
            <a:r>
              <a:rPr lang="en-US" altLang="zh-CN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</a:t>
            </a:r>
            <a:r>
              <a:rPr lang="zh-CN" altLang="en-US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御制诗集</a:t>
            </a:r>
            <a:r>
              <a:rPr lang="en-US" altLang="zh-CN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》</a:t>
            </a:r>
            <a:r>
              <a:rPr lang="zh-CN" altLang="en-US" sz="2400" b="1" dirty="0">
                <a:solidFill>
                  <a:srgbClr val="36454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收录诗歌超过四万首，数量之巨，世所罕见。这一庞大的文本不仅是个人文学爱好的产物，更是清代鼎盛时期政治活动、宫廷生活、巡游经历与艺术审美的直接记录，具有极高的文学与历史研究价值。</a:t>
            </a:r>
            <a:endParaRPr lang="zh-CN" altLang="en-US" sz="2400" b="1" dirty="0">
              <a:solidFill>
                <a:srgbClr val="36454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4626610" y="667385"/>
            <a:ext cx="284607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44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乾隆简介</a:t>
            </a:r>
            <a:endParaRPr lang="zh-CN" altLang="en-US" sz="44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95" y="2067882"/>
            <a:ext cx="3023225" cy="38294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165" y="-28575"/>
            <a:ext cx="12242165" cy="6886575"/>
          </a:xfrm>
          <a:prstGeom prst="rect">
            <a:avLst/>
          </a:prstGeom>
        </p:spPr>
      </p:pic>
      <p:sp>
        <p:nvSpPr>
          <p:cNvPr id="4" name="Text 6"/>
          <p:cNvSpPr/>
          <p:nvPr/>
        </p:nvSpPr>
        <p:spPr>
          <a:xfrm>
            <a:off x="394970" y="2310765"/>
            <a:ext cx="6745605" cy="2901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传统对乾隆诗歌的研究长期面临两大困境：</a:t>
            </a:r>
            <a:endParaRPr lang="zh-CN" altLang="en-US" sz="24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b="1" dirty="0">
                <a:ln>
                  <a:noFill/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    其一，文本规模带来的分析壁垒。</a:t>
            </a:r>
            <a:r>
              <a:rPr lang="zh-CN" altLang="en-US" sz="24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四万余首的体量远超个人精读细览的极限，致使既往研究多聚焦于名篇或特定主题，</a:t>
            </a:r>
            <a:r>
              <a:rPr lang="zh-CN" altLang="en-US" sz="2400" b="1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难</a:t>
            </a:r>
            <a:r>
              <a:rPr lang="zh-CN" altLang="en-US" sz="24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以从整体上把握其创作的全貌、演变与核心特征。</a:t>
            </a:r>
            <a:endParaRPr lang="zh-CN" altLang="en-US" sz="24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    其二，研究方法的主观局限</a:t>
            </a:r>
            <a:r>
              <a:rPr lang="zh-CN" altLang="en-US" sz="24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。依赖个人学识与经验的定性分析，在系统性、客观性与可验证性上存在不足，对诗歌中隐藏的宏观模式（如用词习惯、意象网络、情感结构）缺乏有效的揭示工具。</a:t>
            </a:r>
            <a:endParaRPr lang="zh-CN" altLang="en-US" sz="24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1"/>
          <p:cNvSpPr/>
          <p:nvPr/>
        </p:nvSpPr>
        <p:spPr>
          <a:xfrm>
            <a:off x="2567592" y="1066069"/>
            <a:ext cx="208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研究困境</a:t>
            </a:r>
            <a:endParaRPr lang="en-US" sz="36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pic>
        <p:nvPicPr>
          <p:cNvPr id="7" name="图片 6" descr="图片包含 建筑, 帽子, 人, 穿着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927" y="2270710"/>
            <a:ext cx="2981119" cy="2981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9:28:50-d3jposgs8jdo4os5e3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05" y="1597660"/>
            <a:ext cx="2840990" cy="2840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92730" y="4592955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400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数据采集与清洗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259542" y="2292350"/>
            <a:ext cx="1618942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b="1" dirty="0">
                <a:solidFill>
                  <a:srgbClr val="4E513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09-19:28:49-d3jpos8s8jdo4os5e3s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5269230"/>
            <a:ext cx="12192000" cy="159893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9:28:48-d3jpos0s8jdo4os5e3q0.png"/>
          <p:cNvPicPr>
            <a:picLocks noChangeAspect="1"/>
          </p:cNvPicPr>
          <p:nvPr/>
        </p:nvPicPr>
        <p:blipFill>
          <a:blip r:embed="rId4">
            <a:alphaModFix amt="89000"/>
          </a:blip>
          <a:srcRect t="11400" r="14225"/>
          <a:stretch>
            <a:fillRect/>
          </a:stretch>
        </p:blipFill>
        <p:spPr>
          <a:xfrm>
            <a:off x="9844405" y="0"/>
            <a:ext cx="2347595" cy="276098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35" y="1597660"/>
            <a:ext cx="2490470" cy="54546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9:28:49-d3jpos8s8jdo4os5e3t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75" y="3536315"/>
            <a:ext cx="2490470" cy="545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0"/>
            <a:ext cx="12242165" cy="6886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9065" y="1810385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8B451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《御制诗集》数字化路径</a:t>
            </a:r>
            <a:endParaRPr lang="en-US" sz="4400" b="1" dirty="0">
              <a:solidFill>
                <a:srgbClr val="8B451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18465" y="250571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A0522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从纸质典籍到可计算文本的转化之路</a:t>
            </a:r>
            <a:endParaRPr lang="en-US" sz="2000" dirty="0">
              <a:solidFill>
                <a:srgbClr val="A0522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799465" y="4963795"/>
            <a:ext cx="10064750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451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1102360" y="51085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84118"/>
                </a:moveTo>
                <a:lnTo>
                  <a:pt x="152400" y="268248"/>
                </a:lnTo>
                <a:lnTo>
                  <a:pt x="152698" y="268129"/>
                </a:lnTo>
                <a:cubicBezTo>
                  <a:pt x="185202" y="254615"/>
                  <a:pt x="220087" y="247650"/>
                  <a:pt x="255270" y="247650"/>
                </a:cubicBezTo>
                <a:lnTo>
                  <a:pt x="266700" y="247650"/>
                </a:lnTo>
                <a:lnTo>
                  <a:pt x="266700" y="57150"/>
                </a:lnTo>
                <a:lnTo>
                  <a:pt x="255270" y="57150"/>
                </a:lnTo>
                <a:cubicBezTo>
                  <a:pt x="230148" y="57150"/>
                  <a:pt x="205204" y="62151"/>
                  <a:pt x="181987" y="71795"/>
                </a:cubicBezTo>
                <a:cubicBezTo>
                  <a:pt x="171986" y="75962"/>
                  <a:pt x="162104" y="80070"/>
                  <a:pt x="152400" y="84118"/>
                </a:cubicBezTo>
                <a:close/>
                <a:moveTo>
                  <a:pt x="137458" y="36612"/>
                </a:moveTo>
                <a:lnTo>
                  <a:pt x="152400" y="42863"/>
                </a:lnTo>
                <a:lnTo>
                  <a:pt x="167342" y="36612"/>
                </a:lnTo>
                <a:cubicBezTo>
                  <a:pt x="195203" y="25003"/>
                  <a:pt x="225088" y="19050"/>
                  <a:pt x="255270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257175"/>
                </a:lnTo>
                <a:cubicBezTo>
                  <a:pt x="304800" y="272951"/>
                  <a:pt x="292001" y="285750"/>
                  <a:pt x="276225" y="285750"/>
                </a:cubicBezTo>
                <a:lnTo>
                  <a:pt x="255270" y="285750"/>
                </a:lnTo>
                <a:cubicBezTo>
                  <a:pt x="225088" y="285750"/>
                  <a:pt x="195203" y="291703"/>
                  <a:pt x="167342" y="303312"/>
                </a:cubicBezTo>
                <a:lnTo>
                  <a:pt x="159722" y="306467"/>
                </a:lnTo>
                <a:cubicBezTo>
                  <a:pt x="155019" y="308431"/>
                  <a:pt x="149781" y="308431"/>
                  <a:pt x="145078" y="306467"/>
                </a:cubicBezTo>
                <a:lnTo>
                  <a:pt x="137458" y="303312"/>
                </a:lnTo>
                <a:cubicBezTo>
                  <a:pt x="109597" y="291703"/>
                  <a:pt x="79712" y="285750"/>
                  <a:pt x="49530" y="285750"/>
                </a:cubicBezTo>
                <a:lnTo>
                  <a:pt x="28575" y="285750"/>
                </a:lnTo>
                <a:cubicBezTo>
                  <a:pt x="12799" y="285750"/>
                  <a:pt x="0" y="272951"/>
                  <a:pt x="0" y="257175"/>
                </a:cubicBezTo>
                <a:lnTo>
                  <a:pt x="0" y="47625"/>
                </a:lnTo>
                <a:cubicBezTo>
                  <a:pt x="0" y="31849"/>
                  <a:pt x="12799" y="19050"/>
                  <a:pt x="28575" y="19050"/>
                </a:cubicBezTo>
                <a:lnTo>
                  <a:pt x="49530" y="19050"/>
                </a:lnTo>
                <a:cubicBezTo>
                  <a:pt x="79712" y="19050"/>
                  <a:pt x="109597" y="25003"/>
                  <a:pt x="137458" y="36612"/>
                </a:cubicBezTo>
                <a:close/>
              </a:path>
            </a:pathLst>
          </a:custGeom>
          <a:solidFill>
            <a:srgbClr val="8B451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1499235" y="5083175"/>
            <a:ext cx="1168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6454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数据来源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952500" y="5413375"/>
            <a:ext cx="975868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sz="2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https://www.gushicimingju.com/shiren/qianlong/ </a:t>
            </a:r>
            <a:endParaRPr lang="en-US" sz="2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2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2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https://www.diancang.xyz/shicixiqu/8921/175443.html </a:t>
            </a:r>
            <a:endParaRPr lang="en-US" sz="2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798830" y="3142615"/>
            <a:ext cx="4890135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0522D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1118235" y="329057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A0522D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1591945" y="3290570"/>
            <a:ext cx="1168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6454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质量控制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1018540" y="3798570"/>
            <a:ext cx="459359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采用</a:t>
            </a:r>
            <a:r>
              <a:rPr lang="zh-CN" altLang="en-US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 Python批量下载 、与 人工抽检 两层流程</a:t>
            </a: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</a:t>
            </a:r>
            <a:r>
              <a:rPr lang="en-US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</a:t>
            </a: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含诗</a:t>
            </a:r>
            <a:r>
              <a:rPr lang="en-US" sz="18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题</a:t>
            </a: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、正文、年月、地点四字段的原始语料库。</a:t>
            </a:r>
            <a:endParaRPr lang="en-US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Shape 11"/>
          <p:cNvSpPr/>
          <p:nvPr>
            <p:custDataLst>
              <p:tags r:id="rId10"/>
            </p:custDataLst>
          </p:nvPr>
        </p:nvSpPr>
        <p:spPr>
          <a:xfrm>
            <a:off x="6034405" y="3142615"/>
            <a:ext cx="4829810" cy="1625600"/>
          </a:xfrm>
          <a:custGeom>
            <a:avLst/>
            <a:gdLst/>
            <a:ahLst/>
            <a:cxnLst/>
            <a:rect l="l" t="t" r="r" b="b"/>
            <a:pathLst>
              <a:path w="3759200" h="16256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524000"/>
                </a:lnTo>
                <a:cubicBezTo>
                  <a:pt x="3759200" y="1580075"/>
                  <a:pt x="3713675" y="1625600"/>
                  <a:pt x="36576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B8E23">
              <a:alpha val="10196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>
            <p:custDataLst>
              <p:tags r:id="rId11"/>
            </p:custDataLst>
          </p:nvPr>
        </p:nvSpPr>
        <p:spPr>
          <a:xfrm>
            <a:off x="6362700" y="3276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6B8E23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6787515" y="3239770"/>
            <a:ext cx="1168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6454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数据规模</a:t>
            </a:r>
            <a:endParaRPr lang="en-US" sz="1600" dirty="0"/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6362700" y="3798570"/>
            <a:ext cx="4349115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最终语料库为后续的分词、意象与情感分析奠定了坚实基</a:t>
            </a: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础，其</a:t>
            </a:r>
            <a:r>
              <a:rPr lang="zh-CN" altLang="en-US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 规模与可信度</a:t>
            </a:r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 是本次研究的基石。</a:t>
            </a:r>
            <a:endParaRPr lang="en-US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18" name="图片 17" descr="1b9d0098515f36619c224a520bcf68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190500"/>
            <a:ext cx="121920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63315" y="40493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9:28:50-d3jposgs8jdo4os5e4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42165" cy="6886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243205"/>
            <a:ext cx="6915785" cy="3294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2912745"/>
            <a:ext cx="7118350" cy="339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10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11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12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2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3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4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5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6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7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8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ags/tag9.xml><?xml version="1.0" encoding="utf-8"?>
<p:tagLst xmlns:p="http://schemas.openxmlformats.org/presentationml/2006/main">
  <p:tag name="KSO_WM_DIAGRAM_VIRTUALLY_FRAME" val="{&quot;height&quot;:128,&quot;left&quot;:20,&quot;top&quot;:256,&quot;width&quot;:920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2001</Words>
  <Application>WPS 演示</Application>
  <PresentationFormat>宽屏</PresentationFormat>
  <Paragraphs>218</Paragraphs>
  <Slides>27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MiSans</vt:lpstr>
      <vt:lpstr>MiSans</vt:lpstr>
      <vt:lpstr>Calibri</vt:lpstr>
      <vt:lpstr>Calibri</vt:lpstr>
      <vt:lpstr>Calibri</vt:lpstr>
      <vt:lpstr>Noto Sans SC</vt:lpstr>
      <vt:lpstr>Noto Sans SC</vt:lpstr>
      <vt:lpstr>微软雅黑</vt:lpstr>
      <vt:lpstr>Arial Unicode MS</vt:lpstr>
      <vt:lpstr>等线</vt:lpstr>
      <vt:lpstr>黑体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乾隆四万诗：意象与情感的数据密码</dc:title>
  <dc:creator>Kimi</dc:creator>
  <dc:subject>乾隆四万诗：意象与情感的数据密码</dc:subject>
  <cp:lastModifiedBy> </cp:lastModifiedBy>
  <cp:revision>8</cp:revision>
  <dcterms:created xsi:type="dcterms:W3CDTF">2025-12-04T15:19:00Z</dcterms:created>
  <dcterms:modified xsi:type="dcterms:W3CDTF">2026-01-03T08:18:08Z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{"Label":"乾隆四万诗：意象与情感的数据密码","ContentProducer":"001191110108MACG2KBH8F10000","ProduceID":"d4oq6dm1bb2hfqmduffg","ReservedCode1":"","ContentPropagator":"001191110108MACG2KBH8F20000","PropagateID":"d4oq6dm1bb2hfqmduffg","ReservedCode2":""}</vt:lpwstr>
  </property>
  <property fmtid="{D5CDD505-2E9C-101B-9397-08002B2CF9AE}" pid="3" name="ICV">
    <vt:lpwstr>234590252337420D826C0D7210FD3716_12</vt:lpwstr>
  </property>
  <property fmtid="{D5CDD505-2E9C-101B-9397-08002B2CF9AE}" pid="4" name="KSOProductBuildVer">
    <vt:lpwstr>2052-12.1.0.24034</vt:lpwstr>
  </property>
</Properties>
</file>